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2" d="100"/>
          <a:sy n="52" d="100"/>
        </p:scale>
        <p:origin x="822" y="-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5167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3180040"/>
            <a:ext cx="6111954" cy="4872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37"/>
              </a:lnSpc>
              <a:buNone/>
            </a:pPr>
            <a:r>
              <a:rPr lang="en-US" sz="3069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Hospital ER: Data Analysis</a:t>
            </a:r>
            <a:endParaRPr lang="en-US" sz="3069" dirty="0"/>
          </a:p>
        </p:txBody>
      </p:sp>
      <p:sp>
        <p:nvSpPr>
          <p:cNvPr id="6" name="Text 2"/>
          <p:cNvSpPr/>
          <p:nvPr/>
        </p:nvSpPr>
        <p:spPr>
          <a:xfrm>
            <a:off x="864037" y="3944898"/>
            <a:ext cx="74159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Storytelling is a powerful tool for connecting with others.</a:t>
            </a:r>
            <a:endParaRPr lang="en-US" sz="1944" dirty="0"/>
          </a:p>
        </p:txBody>
      </p:sp>
      <p:sp>
        <p:nvSpPr>
          <p:cNvPr id="7" name="Shape 3"/>
          <p:cNvSpPr/>
          <p:nvPr/>
        </p:nvSpPr>
        <p:spPr>
          <a:xfrm>
            <a:off x="864037" y="4636056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657" y="4643676"/>
            <a:ext cx="379690" cy="37969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382316" y="4617601"/>
            <a:ext cx="3739515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Joyson Prince Alvares</a:t>
            </a:r>
            <a:endParaRPr lang="en-US" sz="243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75680" y="1401485"/>
            <a:ext cx="6729770" cy="5080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001"/>
              </a:lnSpc>
              <a:buNone/>
            </a:pPr>
            <a:r>
              <a:rPr lang="en-US" sz="3201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Patient Distribution by Race</a:t>
            </a:r>
            <a:endParaRPr lang="en-US" sz="3201" dirty="0"/>
          </a:p>
        </p:txBody>
      </p:sp>
      <p:sp>
        <p:nvSpPr>
          <p:cNvPr id="6" name="Shape 2"/>
          <p:cNvSpPr/>
          <p:nvPr/>
        </p:nvSpPr>
        <p:spPr>
          <a:xfrm>
            <a:off x="675680" y="2343864"/>
            <a:ext cx="434340" cy="434340"/>
          </a:xfrm>
          <a:prstGeom prst="roundRect">
            <a:avLst>
              <a:gd name="adj" fmla="val 2000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803196" y="2408634"/>
            <a:ext cx="179308" cy="304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1303020" y="2343864"/>
            <a:ext cx="7165300" cy="3089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32"/>
              </a:lnSpc>
              <a:buNone/>
            </a:pPr>
            <a:r>
              <a:rPr lang="en-US" sz="152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Key Insights and Trends</a:t>
            </a:r>
            <a:r>
              <a:rPr lang="en-US" sz="152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</a:t>
            </a:r>
            <a:endParaRPr lang="en-US" sz="1520" dirty="0"/>
          </a:p>
        </p:txBody>
      </p:sp>
      <p:sp>
        <p:nvSpPr>
          <p:cNvPr id="9" name="Text 5"/>
          <p:cNvSpPr/>
          <p:nvPr/>
        </p:nvSpPr>
        <p:spPr>
          <a:xfrm>
            <a:off x="1611749" y="2768560"/>
            <a:ext cx="6856571" cy="6179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432"/>
              </a:lnSpc>
              <a:buSzPct val="100000"/>
              <a:buChar char="•"/>
            </a:pPr>
            <a:r>
              <a:rPr lang="en-US" sz="152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Racial Distribution</a:t>
            </a:r>
            <a:r>
              <a:rPr lang="en-US" sz="152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The bar chart displays the distribution of patients by race, highlighting the most and least represented racial groups in the ER.</a:t>
            </a:r>
            <a:endParaRPr lang="en-US" sz="1520" dirty="0"/>
          </a:p>
        </p:txBody>
      </p:sp>
      <p:sp>
        <p:nvSpPr>
          <p:cNvPr id="10" name="Text 6"/>
          <p:cNvSpPr/>
          <p:nvPr/>
        </p:nvSpPr>
        <p:spPr>
          <a:xfrm>
            <a:off x="1611749" y="3454003"/>
            <a:ext cx="6856571" cy="6179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432"/>
              </a:lnSpc>
              <a:buSzPct val="100000"/>
              <a:buChar char="•"/>
            </a:pPr>
            <a:r>
              <a:rPr lang="en-US" sz="152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Diversity Analysis</a:t>
            </a:r>
            <a:r>
              <a:rPr lang="en-US" sz="152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Shows the diversity of the patient population, indicating the racial demographics that the ER serves.</a:t>
            </a:r>
            <a:endParaRPr lang="en-US" sz="1520" dirty="0"/>
          </a:p>
        </p:txBody>
      </p:sp>
      <p:sp>
        <p:nvSpPr>
          <p:cNvPr id="11" name="Shape 7"/>
          <p:cNvSpPr/>
          <p:nvPr/>
        </p:nvSpPr>
        <p:spPr>
          <a:xfrm>
            <a:off x="675680" y="4482108"/>
            <a:ext cx="434340" cy="434340"/>
          </a:xfrm>
          <a:prstGeom prst="roundRect">
            <a:avLst>
              <a:gd name="adj" fmla="val 2000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8"/>
          <p:cNvSpPr/>
          <p:nvPr/>
        </p:nvSpPr>
        <p:spPr>
          <a:xfrm>
            <a:off x="765572" y="4546878"/>
            <a:ext cx="254556" cy="304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9"/>
          <p:cNvSpPr/>
          <p:nvPr/>
        </p:nvSpPr>
        <p:spPr>
          <a:xfrm>
            <a:off x="1303020" y="4482108"/>
            <a:ext cx="7165300" cy="3089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32"/>
              </a:lnSpc>
              <a:buNone/>
            </a:pPr>
            <a:r>
              <a:rPr lang="en-US" sz="152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Interpretation of the Data</a:t>
            </a:r>
            <a:r>
              <a:rPr lang="en-US" sz="152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</a:t>
            </a:r>
            <a:endParaRPr lang="en-US" sz="1520" dirty="0"/>
          </a:p>
        </p:txBody>
      </p:sp>
      <p:sp>
        <p:nvSpPr>
          <p:cNvPr id="14" name="Text 10"/>
          <p:cNvSpPr/>
          <p:nvPr/>
        </p:nvSpPr>
        <p:spPr>
          <a:xfrm>
            <a:off x="1611749" y="4906804"/>
            <a:ext cx="6856571" cy="9269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432"/>
              </a:lnSpc>
              <a:buSzPct val="100000"/>
              <a:buChar char="•"/>
            </a:pPr>
            <a:r>
              <a:rPr lang="en-US" sz="152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Cultural Competence</a:t>
            </a:r>
            <a:r>
              <a:rPr lang="en-US" sz="152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Understanding the racial distribution helps in developing culturally competent healthcare services and ensuring inclusive patient care.</a:t>
            </a:r>
            <a:endParaRPr lang="en-US" sz="1520" dirty="0"/>
          </a:p>
        </p:txBody>
      </p:sp>
      <p:sp>
        <p:nvSpPr>
          <p:cNvPr id="15" name="Text 11"/>
          <p:cNvSpPr/>
          <p:nvPr/>
        </p:nvSpPr>
        <p:spPr>
          <a:xfrm>
            <a:off x="1611749" y="5901214"/>
            <a:ext cx="6856571" cy="9269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432"/>
              </a:lnSpc>
              <a:buSzPct val="100000"/>
              <a:buChar char="•"/>
            </a:pPr>
            <a:r>
              <a:rPr lang="en-US" sz="152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Resource Planning</a:t>
            </a:r>
            <a:r>
              <a:rPr lang="en-US" sz="152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High representation of certain racial groups may guide targeted community outreach and resource allocation to better serve those populations.</a:t>
            </a:r>
            <a:endParaRPr lang="en-US" sz="152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836938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8202" y="571857"/>
            <a:ext cx="11959233" cy="66971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35524" y="7580948"/>
            <a:ext cx="5473303" cy="6841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87"/>
              </a:lnSpc>
              <a:buNone/>
            </a:pPr>
            <a:endParaRPr lang="en-US" sz="431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1635" y="873443"/>
            <a:ext cx="7740729" cy="10551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154"/>
              </a:lnSpc>
              <a:buNone/>
            </a:pPr>
            <a:r>
              <a:rPr lang="en-US" sz="3323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Patient Referrals by Medical Dept</a:t>
            </a:r>
            <a:endParaRPr lang="en-US" sz="3323" dirty="0"/>
          </a:p>
        </p:txBody>
      </p:sp>
      <p:sp>
        <p:nvSpPr>
          <p:cNvPr id="6" name="Shape 2"/>
          <p:cNvSpPr/>
          <p:nvPr/>
        </p:nvSpPr>
        <p:spPr>
          <a:xfrm>
            <a:off x="701635" y="2379583"/>
            <a:ext cx="451009" cy="451009"/>
          </a:xfrm>
          <a:prstGeom prst="roundRect">
            <a:avLst>
              <a:gd name="adj" fmla="val 20003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834033" y="2446734"/>
            <a:ext cx="186095" cy="316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3"/>
              </a:lnSpc>
              <a:buNone/>
            </a:pPr>
            <a:r>
              <a:rPr lang="en-US" sz="2493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493" dirty="0"/>
          </a:p>
        </p:txBody>
      </p:sp>
      <p:sp>
        <p:nvSpPr>
          <p:cNvPr id="8" name="Text 4"/>
          <p:cNvSpPr/>
          <p:nvPr/>
        </p:nvSpPr>
        <p:spPr>
          <a:xfrm>
            <a:off x="1353026" y="2379583"/>
            <a:ext cx="7089338" cy="3207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26"/>
              </a:lnSpc>
              <a:buNone/>
            </a:pPr>
            <a:r>
              <a:rPr lang="en-US" sz="1579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Key Insights and Trends</a:t>
            </a:r>
            <a:r>
              <a:rPr lang="en-US" sz="1579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</a:t>
            </a:r>
            <a:endParaRPr lang="en-US" sz="1579" dirty="0"/>
          </a:p>
        </p:txBody>
      </p:sp>
      <p:sp>
        <p:nvSpPr>
          <p:cNvPr id="9" name="Text 5"/>
          <p:cNvSpPr/>
          <p:nvPr/>
        </p:nvSpPr>
        <p:spPr>
          <a:xfrm>
            <a:off x="1673662" y="2820591"/>
            <a:ext cx="6768703" cy="9622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526"/>
              </a:lnSpc>
              <a:buSzPct val="100000"/>
              <a:buChar char="•"/>
            </a:pPr>
            <a:r>
              <a:rPr lang="en-US" sz="1579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Departmental Distribution</a:t>
            </a:r>
            <a:r>
              <a:rPr lang="en-US" sz="1579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The bar chart displays the distribution of patients across different hospital departments, showing which departments are most frequently referred to from the ER.</a:t>
            </a:r>
            <a:endParaRPr lang="en-US" sz="1579" dirty="0"/>
          </a:p>
        </p:txBody>
      </p:sp>
      <p:sp>
        <p:nvSpPr>
          <p:cNvPr id="10" name="Text 6"/>
          <p:cNvSpPr/>
          <p:nvPr/>
        </p:nvSpPr>
        <p:spPr>
          <a:xfrm>
            <a:off x="1673662" y="3852982"/>
            <a:ext cx="6768703" cy="9622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526"/>
              </a:lnSpc>
              <a:buSzPct val="100000"/>
              <a:buChar char="•"/>
            </a:pPr>
            <a:r>
              <a:rPr lang="en-US" sz="1579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Utilization of Services</a:t>
            </a:r>
            <a:r>
              <a:rPr lang="en-US" sz="1579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Identifies the departments with the highest patient referrals, indicating areas of high demand and resource utilization.</a:t>
            </a:r>
            <a:endParaRPr lang="en-US" sz="1579" dirty="0"/>
          </a:p>
        </p:txBody>
      </p:sp>
      <p:sp>
        <p:nvSpPr>
          <p:cNvPr id="11" name="Shape 7"/>
          <p:cNvSpPr/>
          <p:nvPr/>
        </p:nvSpPr>
        <p:spPr>
          <a:xfrm>
            <a:off x="701635" y="5241131"/>
            <a:ext cx="451009" cy="451009"/>
          </a:xfrm>
          <a:prstGeom prst="roundRect">
            <a:avLst>
              <a:gd name="adj" fmla="val 20003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8"/>
          <p:cNvSpPr/>
          <p:nvPr/>
        </p:nvSpPr>
        <p:spPr>
          <a:xfrm>
            <a:off x="794980" y="5308283"/>
            <a:ext cx="264319" cy="316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3"/>
              </a:lnSpc>
              <a:buNone/>
            </a:pPr>
            <a:r>
              <a:rPr lang="en-US" sz="2493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493" dirty="0"/>
          </a:p>
        </p:txBody>
      </p:sp>
      <p:sp>
        <p:nvSpPr>
          <p:cNvPr id="13" name="Text 9"/>
          <p:cNvSpPr/>
          <p:nvPr/>
        </p:nvSpPr>
        <p:spPr>
          <a:xfrm>
            <a:off x="1353026" y="5241131"/>
            <a:ext cx="7089338" cy="3207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26"/>
              </a:lnSpc>
              <a:buNone/>
            </a:pPr>
            <a:r>
              <a:rPr lang="en-US" sz="1579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Interpretation of the Data</a:t>
            </a:r>
            <a:r>
              <a:rPr lang="en-US" sz="1579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</a:t>
            </a:r>
            <a:endParaRPr lang="en-US" sz="1579" dirty="0"/>
          </a:p>
        </p:txBody>
      </p:sp>
      <p:sp>
        <p:nvSpPr>
          <p:cNvPr id="14" name="Text 10"/>
          <p:cNvSpPr/>
          <p:nvPr/>
        </p:nvSpPr>
        <p:spPr>
          <a:xfrm>
            <a:off x="1673662" y="5682139"/>
            <a:ext cx="6768703" cy="6415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526"/>
              </a:lnSpc>
              <a:buSzPct val="100000"/>
              <a:buChar char="•"/>
            </a:pPr>
            <a:r>
              <a:rPr lang="en-US" sz="1579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Resource Allocation</a:t>
            </a:r>
            <a:r>
              <a:rPr lang="en-US" sz="1579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Departments with high referral rates may need additional resources and staffing to handle the influx of patients.</a:t>
            </a:r>
            <a:endParaRPr lang="en-US" sz="1579" dirty="0"/>
          </a:p>
        </p:txBody>
      </p:sp>
      <p:sp>
        <p:nvSpPr>
          <p:cNvPr id="15" name="Text 11"/>
          <p:cNvSpPr/>
          <p:nvPr/>
        </p:nvSpPr>
        <p:spPr>
          <a:xfrm>
            <a:off x="1673662" y="6393775"/>
            <a:ext cx="6768703" cy="9622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526"/>
              </a:lnSpc>
              <a:buSzPct val="100000"/>
              <a:buChar char="•"/>
            </a:pPr>
            <a:r>
              <a:rPr lang="en-US" sz="1579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Process Improvement</a:t>
            </a:r>
            <a:r>
              <a:rPr lang="en-US" sz="1579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Lower referral rates in some departments may indicate areas for process improvement or better coordination with the ER.</a:t>
            </a:r>
            <a:endParaRPr lang="en-US" sz="1579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836938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5524" y="571857"/>
            <a:ext cx="11959233" cy="66971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35524" y="7580948"/>
            <a:ext cx="5473303" cy="6841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87"/>
              </a:lnSpc>
              <a:buNone/>
            </a:pPr>
            <a:endParaRPr lang="en-US" sz="431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8632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198262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320" y="93822"/>
            <a:ext cx="2334459" cy="8351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76"/>
              </a:lnSpc>
              <a:buNone/>
            </a:pPr>
            <a:r>
              <a:rPr lang="en-US" sz="3581" b="1" dirty="0"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Agenda:</a:t>
            </a:r>
            <a:endParaRPr lang="en-US" sz="3581" b="1" dirty="0"/>
          </a:p>
        </p:txBody>
      </p:sp>
      <p:sp>
        <p:nvSpPr>
          <p:cNvPr id="6" name="Shape 2"/>
          <p:cNvSpPr/>
          <p:nvPr/>
        </p:nvSpPr>
        <p:spPr>
          <a:xfrm>
            <a:off x="2346603" y="2184559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2466393" y="2205003"/>
            <a:ext cx="160496" cy="2728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49"/>
              </a:lnSpc>
              <a:buNone/>
            </a:pPr>
            <a:r>
              <a:rPr lang="en-US" sz="2149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149" dirty="0"/>
          </a:p>
        </p:txBody>
      </p:sp>
      <p:sp>
        <p:nvSpPr>
          <p:cNvPr id="8" name="Text 4"/>
          <p:cNvSpPr/>
          <p:nvPr/>
        </p:nvSpPr>
        <p:spPr>
          <a:xfrm>
            <a:off x="2908102" y="2246473"/>
            <a:ext cx="2273856" cy="284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38"/>
              </a:lnSpc>
              <a:buNone/>
            </a:pPr>
            <a:r>
              <a:rPr lang="en-US" sz="1791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overview</a:t>
            </a:r>
            <a:endParaRPr lang="en-US" sz="1791" dirty="0"/>
          </a:p>
        </p:txBody>
      </p:sp>
      <p:sp>
        <p:nvSpPr>
          <p:cNvPr id="9" name="Text 5"/>
          <p:cNvSpPr/>
          <p:nvPr/>
        </p:nvSpPr>
        <p:spPr>
          <a:xfrm>
            <a:off x="3129201" y="2794520"/>
            <a:ext cx="4099679" cy="8324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1742"/>
              </a:lnSpc>
              <a:buSzPct val="100000"/>
              <a:buFont typeface="+mj-lt"/>
              <a:buAutoNum type="arabicPeriod"/>
            </a:pPr>
            <a:r>
              <a:rPr lang="en-US" sz="1089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dataset provides insights into various aspects of patient experiences and demographics in a hospital emergency room (ER).</a:t>
            </a:r>
            <a:endParaRPr lang="en-US" sz="1089" dirty="0"/>
          </a:p>
        </p:txBody>
      </p:sp>
      <p:sp>
        <p:nvSpPr>
          <p:cNvPr id="10" name="Text 6"/>
          <p:cNvSpPr/>
          <p:nvPr/>
        </p:nvSpPr>
        <p:spPr>
          <a:xfrm>
            <a:off x="3129201" y="3627001"/>
            <a:ext cx="4099679" cy="8324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1742"/>
              </a:lnSpc>
              <a:buSzPct val="100000"/>
              <a:buFont typeface="+mj-lt"/>
              <a:buAutoNum type="arabicPeriod" startAt="2"/>
            </a:pPr>
            <a:r>
              <a:rPr lang="en-US" sz="1089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primary focus areas include patient satisfaction, wait times, demographic distributions, and department reference.</a:t>
            </a:r>
            <a:endParaRPr lang="en-US" sz="1089" dirty="0"/>
          </a:p>
        </p:txBody>
      </p:sp>
      <p:sp>
        <p:nvSpPr>
          <p:cNvPr id="11" name="Shape 7"/>
          <p:cNvSpPr/>
          <p:nvPr/>
        </p:nvSpPr>
        <p:spPr>
          <a:xfrm>
            <a:off x="7401639" y="2184558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8"/>
          <p:cNvSpPr/>
          <p:nvPr/>
        </p:nvSpPr>
        <p:spPr>
          <a:xfrm>
            <a:off x="7469981" y="2205003"/>
            <a:ext cx="227767" cy="2728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49"/>
              </a:lnSpc>
              <a:buNone/>
            </a:pPr>
            <a:r>
              <a:rPr lang="en-US" sz="2149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149" dirty="0"/>
          </a:p>
        </p:txBody>
      </p:sp>
      <p:sp>
        <p:nvSpPr>
          <p:cNvPr id="13" name="Text 9"/>
          <p:cNvSpPr/>
          <p:nvPr/>
        </p:nvSpPr>
        <p:spPr>
          <a:xfrm>
            <a:off x="7963138" y="2246473"/>
            <a:ext cx="2728913" cy="3268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38"/>
              </a:lnSpc>
              <a:buNone/>
            </a:pPr>
            <a:r>
              <a:rPr lang="en-US" sz="1791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Primary focus areas</a:t>
            </a:r>
            <a:endParaRPr lang="en-US" sz="1791" dirty="0"/>
          </a:p>
        </p:txBody>
      </p:sp>
      <p:sp>
        <p:nvSpPr>
          <p:cNvPr id="14" name="Text 10"/>
          <p:cNvSpPr/>
          <p:nvPr/>
        </p:nvSpPr>
        <p:spPr>
          <a:xfrm>
            <a:off x="7963138" y="2699861"/>
            <a:ext cx="4320778" cy="3268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Patient Satisfaction</a:t>
            </a:r>
            <a:r>
              <a:rPr lang="en-US" sz="136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</a:t>
            </a:r>
            <a:endParaRPr lang="en-US" sz="1361" dirty="0"/>
          </a:p>
        </p:txBody>
      </p:sp>
      <p:sp>
        <p:nvSpPr>
          <p:cNvPr id="15" name="Text 11"/>
          <p:cNvSpPr/>
          <p:nvPr/>
        </p:nvSpPr>
        <p:spPr>
          <a:xfrm>
            <a:off x="8239601" y="3087170"/>
            <a:ext cx="6092219" cy="6567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177"/>
              </a:lnSpc>
              <a:buSzPct val="100000"/>
              <a:buFont typeface="+mj-lt"/>
              <a:buAutoNum type="arabicPeriod"/>
            </a:pPr>
            <a:r>
              <a:rPr lang="en-US" sz="136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satisfaction scores are tracked on a monthly basis.</a:t>
            </a:r>
            <a:endParaRPr lang="en-US" sz="1361" dirty="0"/>
          </a:p>
        </p:txBody>
      </p:sp>
      <p:sp>
        <p:nvSpPr>
          <p:cNvPr id="16" name="Text 12"/>
          <p:cNvSpPr/>
          <p:nvPr/>
        </p:nvSpPr>
        <p:spPr>
          <a:xfrm>
            <a:off x="8239601" y="3627001"/>
            <a:ext cx="5905607" cy="4131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177"/>
              </a:lnSpc>
              <a:buSzPct val="100000"/>
              <a:buFont typeface="+mj-lt"/>
              <a:buAutoNum type="arabicPeriod" startAt="2"/>
            </a:pPr>
            <a:r>
              <a:rPr lang="en-US" sz="136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Helps identify trends and periods of high and low satisfaction.</a:t>
            </a:r>
            <a:endParaRPr lang="en-US" sz="1361" dirty="0"/>
          </a:p>
        </p:txBody>
      </p:sp>
      <p:sp>
        <p:nvSpPr>
          <p:cNvPr id="17" name="Text 13"/>
          <p:cNvSpPr/>
          <p:nvPr/>
        </p:nvSpPr>
        <p:spPr>
          <a:xfrm>
            <a:off x="7963138" y="3953828"/>
            <a:ext cx="4320778" cy="3268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Wait Times</a:t>
            </a:r>
            <a:r>
              <a:rPr lang="en-US" sz="136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</a:t>
            </a:r>
            <a:endParaRPr lang="en-US" sz="1361" dirty="0"/>
          </a:p>
        </p:txBody>
      </p:sp>
      <p:sp>
        <p:nvSpPr>
          <p:cNvPr id="18" name="Text 14"/>
          <p:cNvSpPr/>
          <p:nvPr/>
        </p:nvSpPr>
        <p:spPr>
          <a:xfrm>
            <a:off x="8239601" y="4302926"/>
            <a:ext cx="6092219" cy="6932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177"/>
              </a:lnSpc>
              <a:buSzPct val="100000"/>
              <a:buFont typeface="+mj-lt"/>
              <a:buAutoNum type="arabicPeriod"/>
            </a:pPr>
            <a:r>
              <a:rPr lang="en-US" sz="136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wait times for patients before receiving care, monitored monthly.</a:t>
            </a:r>
            <a:endParaRPr lang="en-US" sz="1361" dirty="0"/>
          </a:p>
        </p:txBody>
      </p:sp>
      <p:sp>
        <p:nvSpPr>
          <p:cNvPr id="19" name="Text 15"/>
          <p:cNvSpPr/>
          <p:nvPr/>
        </p:nvSpPr>
        <p:spPr>
          <a:xfrm>
            <a:off x="8239601" y="4967286"/>
            <a:ext cx="6092219" cy="3887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177"/>
              </a:lnSpc>
              <a:buSzPct val="100000"/>
              <a:buFont typeface="+mj-lt"/>
              <a:buAutoNum type="arabicPeriod" startAt="2"/>
            </a:pPr>
            <a:r>
              <a:rPr lang="en-US" sz="136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Highlights inefficiencies or improvements in the ER process.</a:t>
            </a:r>
            <a:endParaRPr lang="en-US" sz="1361" dirty="0"/>
          </a:p>
        </p:txBody>
      </p:sp>
      <p:sp>
        <p:nvSpPr>
          <p:cNvPr id="20" name="Shape 16"/>
          <p:cNvSpPr/>
          <p:nvPr/>
        </p:nvSpPr>
        <p:spPr>
          <a:xfrm>
            <a:off x="296912" y="5662351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7"/>
          <p:cNvSpPr/>
          <p:nvPr/>
        </p:nvSpPr>
        <p:spPr>
          <a:xfrm>
            <a:off x="371089" y="5704307"/>
            <a:ext cx="240387" cy="2728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49"/>
              </a:lnSpc>
              <a:buNone/>
            </a:pPr>
            <a:r>
              <a:rPr lang="en-US" sz="2149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149" dirty="0"/>
          </a:p>
        </p:txBody>
      </p:sp>
      <p:sp>
        <p:nvSpPr>
          <p:cNvPr id="22" name="Text 18"/>
          <p:cNvSpPr/>
          <p:nvPr/>
        </p:nvSpPr>
        <p:spPr>
          <a:xfrm>
            <a:off x="982564" y="5709121"/>
            <a:ext cx="2861648" cy="3058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38"/>
              </a:lnSpc>
              <a:buNone/>
            </a:pPr>
            <a:r>
              <a:rPr lang="en-US" sz="1791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Secondary focus areas</a:t>
            </a:r>
            <a:endParaRPr lang="en-US" sz="1791" dirty="0"/>
          </a:p>
        </p:txBody>
      </p:sp>
      <p:sp>
        <p:nvSpPr>
          <p:cNvPr id="23" name="Text 19"/>
          <p:cNvSpPr/>
          <p:nvPr/>
        </p:nvSpPr>
        <p:spPr>
          <a:xfrm>
            <a:off x="982564" y="6015009"/>
            <a:ext cx="2507150" cy="3927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Demographics</a:t>
            </a:r>
            <a:r>
              <a:rPr lang="en-US" sz="136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</a:t>
            </a:r>
            <a:endParaRPr lang="en-US" sz="1361" dirty="0"/>
          </a:p>
        </p:txBody>
      </p:sp>
      <p:sp>
        <p:nvSpPr>
          <p:cNvPr id="24" name="Text 20"/>
          <p:cNvSpPr/>
          <p:nvPr/>
        </p:nvSpPr>
        <p:spPr>
          <a:xfrm>
            <a:off x="1156997" y="6382657"/>
            <a:ext cx="6071883" cy="3736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177"/>
              </a:lnSpc>
              <a:buSzPct val="100000"/>
              <a:buFont typeface="+mj-lt"/>
              <a:buAutoNum type="arabicPeriod"/>
            </a:pPr>
            <a:r>
              <a:rPr lang="en-US" sz="136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 and racial distribution of patients.</a:t>
            </a:r>
            <a:endParaRPr lang="en-US" sz="1361" dirty="0"/>
          </a:p>
        </p:txBody>
      </p:sp>
      <p:sp>
        <p:nvSpPr>
          <p:cNvPr id="25" name="Text 21"/>
          <p:cNvSpPr/>
          <p:nvPr/>
        </p:nvSpPr>
        <p:spPr>
          <a:xfrm>
            <a:off x="1156997" y="6738666"/>
            <a:ext cx="6071884" cy="6148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177"/>
              </a:lnSpc>
              <a:buSzPct val="100000"/>
              <a:buFont typeface="+mj-lt"/>
              <a:buAutoNum type="arabicPeriod" startAt="2"/>
            </a:pPr>
            <a:r>
              <a:rPr lang="en-US" sz="136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Age distribution of patients, identifying age groups with highest and lowest patient counts.</a:t>
            </a:r>
            <a:endParaRPr lang="en-US" sz="1361" dirty="0"/>
          </a:p>
        </p:txBody>
      </p:sp>
      <p:sp>
        <p:nvSpPr>
          <p:cNvPr id="26" name="Text 22"/>
          <p:cNvSpPr/>
          <p:nvPr/>
        </p:nvSpPr>
        <p:spPr>
          <a:xfrm>
            <a:off x="982564" y="7317395"/>
            <a:ext cx="2507150" cy="3927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Department References</a:t>
            </a:r>
            <a:r>
              <a:rPr lang="en-US" sz="136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</a:t>
            </a:r>
            <a:endParaRPr lang="en-US" sz="1361" dirty="0"/>
          </a:p>
        </p:txBody>
      </p:sp>
      <p:sp>
        <p:nvSpPr>
          <p:cNvPr id="27" name="Text 23"/>
          <p:cNvSpPr/>
          <p:nvPr/>
        </p:nvSpPr>
        <p:spPr>
          <a:xfrm>
            <a:off x="1156997" y="7629765"/>
            <a:ext cx="6071883" cy="4520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177"/>
              </a:lnSpc>
              <a:buSzPct val="100000"/>
              <a:buFont typeface="+mj-lt"/>
              <a:buAutoNum type="arabicPeriod"/>
            </a:pPr>
            <a:r>
              <a:rPr lang="en-US" sz="136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Distribution of patients across different hospital departments.</a:t>
            </a:r>
            <a:endParaRPr lang="en-US" sz="1361" dirty="0"/>
          </a:p>
        </p:txBody>
      </p:sp>
      <p:sp>
        <p:nvSpPr>
          <p:cNvPr id="28" name="Shape 24"/>
          <p:cNvSpPr/>
          <p:nvPr/>
        </p:nvSpPr>
        <p:spPr>
          <a:xfrm>
            <a:off x="7427707" y="6238187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9" name="Text 25"/>
          <p:cNvSpPr/>
          <p:nvPr/>
        </p:nvSpPr>
        <p:spPr>
          <a:xfrm>
            <a:off x="7485607" y="6239710"/>
            <a:ext cx="252055" cy="2728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49"/>
              </a:lnSpc>
              <a:buNone/>
            </a:pPr>
            <a:r>
              <a:rPr lang="en-US" sz="2149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2149" dirty="0"/>
          </a:p>
        </p:txBody>
      </p:sp>
      <p:sp>
        <p:nvSpPr>
          <p:cNvPr id="30" name="Text 26"/>
          <p:cNvSpPr/>
          <p:nvPr/>
        </p:nvSpPr>
        <p:spPr>
          <a:xfrm>
            <a:off x="7963138" y="6239710"/>
            <a:ext cx="2642949" cy="3887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38"/>
              </a:lnSpc>
              <a:buNone/>
            </a:pPr>
            <a:r>
              <a:rPr lang="en-US" sz="1791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Purpose of analysis</a:t>
            </a:r>
            <a:endParaRPr lang="en-US" sz="1791" dirty="0"/>
          </a:p>
        </p:txBody>
      </p:sp>
      <p:sp>
        <p:nvSpPr>
          <p:cNvPr id="31" name="Text 27"/>
          <p:cNvSpPr/>
          <p:nvPr/>
        </p:nvSpPr>
        <p:spPr>
          <a:xfrm>
            <a:off x="8239601" y="6650722"/>
            <a:ext cx="4044315" cy="7155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177"/>
              </a:lnSpc>
              <a:buSzPct val="100000"/>
              <a:buFont typeface="+mj-lt"/>
              <a:buAutoNum type="arabicPeriod"/>
            </a:pPr>
            <a:r>
              <a:rPr lang="en-US" sz="136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 identify trends, inefficiencies, and areas for improvement in the ER.</a:t>
            </a:r>
            <a:endParaRPr lang="en-US" sz="1361" dirty="0"/>
          </a:p>
        </p:txBody>
      </p:sp>
      <p:sp>
        <p:nvSpPr>
          <p:cNvPr id="32" name="Text 28"/>
          <p:cNvSpPr/>
          <p:nvPr/>
        </p:nvSpPr>
        <p:spPr>
          <a:xfrm>
            <a:off x="8239601" y="7366286"/>
            <a:ext cx="4044315" cy="7155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177"/>
              </a:lnSpc>
              <a:buSzPct val="100000"/>
              <a:buFont typeface="+mj-lt"/>
              <a:buAutoNum type="arabicPeriod" startAt="2"/>
            </a:pPr>
            <a:r>
              <a:rPr lang="en-US" sz="136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 enhance the quality of care and patient experience by providing actionable insights.</a:t>
            </a:r>
            <a:endParaRPr lang="en-US" sz="136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1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1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4837" y="475178"/>
            <a:ext cx="4940975" cy="4548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581"/>
              </a:lnSpc>
              <a:buNone/>
            </a:pPr>
            <a:r>
              <a:rPr lang="en-US" sz="2865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Patient demographics: </a:t>
            </a:r>
            <a:endParaRPr lang="en-US" sz="2865" dirty="0"/>
          </a:p>
        </p:txBody>
      </p:sp>
      <p:sp>
        <p:nvSpPr>
          <p:cNvPr id="6" name="Text 2"/>
          <p:cNvSpPr/>
          <p:nvPr/>
        </p:nvSpPr>
        <p:spPr>
          <a:xfrm>
            <a:off x="604837" y="1210628"/>
            <a:ext cx="7934325" cy="5703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491"/>
              </a:lnSpc>
              <a:buNone/>
            </a:pPr>
            <a:r>
              <a:rPr lang="en-US" sz="4491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9216</a:t>
            </a:r>
            <a:endParaRPr lang="en-US" sz="4491" dirty="0"/>
          </a:p>
        </p:txBody>
      </p:sp>
      <p:sp>
        <p:nvSpPr>
          <p:cNvPr id="7" name="Text 3"/>
          <p:cNvSpPr/>
          <p:nvPr/>
        </p:nvSpPr>
        <p:spPr>
          <a:xfrm>
            <a:off x="3435072" y="1996797"/>
            <a:ext cx="2273856" cy="284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8"/>
              </a:lnSpc>
              <a:buNone/>
            </a:pPr>
            <a:r>
              <a:rPr lang="en-US" sz="1791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Total Patients</a:t>
            </a:r>
            <a:endParaRPr lang="en-US" sz="1791" dirty="0"/>
          </a:p>
        </p:txBody>
      </p:sp>
      <p:sp>
        <p:nvSpPr>
          <p:cNvPr id="8" name="Text 4"/>
          <p:cNvSpPr/>
          <p:nvPr/>
        </p:nvSpPr>
        <p:spPr>
          <a:xfrm>
            <a:off x="604837" y="2384584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77"/>
              </a:lnSpc>
              <a:buNone/>
            </a:pPr>
            <a:r>
              <a:rPr lang="en-US" sz="136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metric shows the # of patients who visited during the timeframe 2019-2020 </a:t>
            </a:r>
            <a:endParaRPr lang="en-US" sz="1361" dirty="0"/>
          </a:p>
        </p:txBody>
      </p:sp>
      <p:sp>
        <p:nvSpPr>
          <p:cNvPr id="9" name="Text 5"/>
          <p:cNvSpPr/>
          <p:nvPr/>
        </p:nvSpPr>
        <p:spPr>
          <a:xfrm>
            <a:off x="604837" y="3265884"/>
            <a:ext cx="7934325" cy="5703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491"/>
              </a:lnSpc>
              <a:buNone/>
            </a:pPr>
            <a:r>
              <a:rPr lang="en-US" sz="4491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51.05%</a:t>
            </a:r>
            <a:endParaRPr lang="en-US" sz="4491" dirty="0"/>
          </a:p>
        </p:txBody>
      </p:sp>
      <p:sp>
        <p:nvSpPr>
          <p:cNvPr id="10" name="Text 6"/>
          <p:cNvSpPr/>
          <p:nvPr/>
        </p:nvSpPr>
        <p:spPr>
          <a:xfrm>
            <a:off x="3435072" y="4052054"/>
            <a:ext cx="2273856" cy="284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8"/>
              </a:lnSpc>
              <a:buNone/>
            </a:pPr>
            <a:r>
              <a:rPr lang="en-US" sz="1791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Male Count</a:t>
            </a:r>
            <a:endParaRPr lang="en-US" sz="1791" dirty="0"/>
          </a:p>
        </p:txBody>
      </p:sp>
      <p:sp>
        <p:nvSpPr>
          <p:cNvPr id="11" name="Text 7"/>
          <p:cNvSpPr/>
          <p:nvPr/>
        </p:nvSpPr>
        <p:spPr>
          <a:xfrm>
            <a:off x="604837" y="4439841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77"/>
              </a:lnSpc>
              <a:buNone/>
            </a:pPr>
            <a:r>
              <a:rPr lang="en-US" sz="136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Total Male visited = 4705 out of 9216</a:t>
            </a:r>
            <a:endParaRPr lang="en-US" sz="1361" dirty="0"/>
          </a:p>
        </p:txBody>
      </p:sp>
      <p:sp>
        <p:nvSpPr>
          <p:cNvPr id="12" name="Text 8"/>
          <p:cNvSpPr/>
          <p:nvPr/>
        </p:nvSpPr>
        <p:spPr>
          <a:xfrm>
            <a:off x="604837" y="5321141"/>
            <a:ext cx="7934325" cy="5703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491"/>
              </a:lnSpc>
              <a:buNone/>
            </a:pPr>
            <a:r>
              <a:rPr lang="en-US" sz="4491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48.69%</a:t>
            </a:r>
            <a:endParaRPr lang="en-US" sz="4491" dirty="0"/>
          </a:p>
        </p:txBody>
      </p:sp>
      <p:sp>
        <p:nvSpPr>
          <p:cNvPr id="13" name="Text 9"/>
          <p:cNvSpPr/>
          <p:nvPr/>
        </p:nvSpPr>
        <p:spPr>
          <a:xfrm>
            <a:off x="3435072" y="6107311"/>
            <a:ext cx="2273856" cy="2842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8"/>
              </a:lnSpc>
              <a:buNone/>
            </a:pPr>
            <a:r>
              <a:rPr lang="en-US" sz="1791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Female Count</a:t>
            </a:r>
            <a:endParaRPr lang="en-US" sz="1791" dirty="0"/>
          </a:p>
        </p:txBody>
      </p:sp>
      <p:sp>
        <p:nvSpPr>
          <p:cNvPr id="14" name="Text 10"/>
          <p:cNvSpPr/>
          <p:nvPr/>
        </p:nvSpPr>
        <p:spPr>
          <a:xfrm>
            <a:off x="604837" y="6495098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77"/>
              </a:lnSpc>
              <a:buNone/>
            </a:pPr>
            <a:r>
              <a:rPr lang="en-US" sz="136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Total Female visited = 4487 out of 9216</a:t>
            </a:r>
            <a:endParaRPr lang="en-US" sz="1361" dirty="0"/>
          </a:p>
        </p:txBody>
      </p:sp>
      <p:sp>
        <p:nvSpPr>
          <p:cNvPr id="15" name="Text 11"/>
          <p:cNvSpPr/>
          <p:nvPr/>
        </p:nvSpPr>
        <p:spPr>
          <a:xfrm>
            <a:off x="604837" y="6933250"/>
            <a:ext cx="7934325" cy="5997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491"/>
              </a:lnSpc>
              <a:buNone/>
            </a:pPr>
            <a:r>
              <a:rPr lang="en-US" sz="4491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0.26%</a:t>
            </a:r>
            <a:endParaRPr lang="en-US" sz="4491" dirty="0"/>
          </a:p>
        </p:txBody>
      </p:sp>
      <p:sp>
        <p:nvSpPr>
          <p:cNvPr id="16" name="Text 12"/>
          <p:cNvSpPr/>
          <p:nvPr/>
        </p:nvSpPr>
        <p:spPr>
          <a:xfrm>
            <a:off x="2931200" y="7475460"/>
            <a:ext cx="3281482" cy="278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8"/>
              </a:lnSpc>
              <a:buNone/>
            </a:pPr>
            <a:r>
              <a:rPr lang="en-US" sz="1791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Non-Conforming Gender</a:t>
            </a:r>
            <a:endParaRPr lang="en-US" sz="1791" dirty="0"/>
          </a:p>
        </p:txBody>
      </p:sp>
      <p:sp>
        <p:nvSpPr>
          <p:cNvPr id="17" name="Text 13"/>
          <p:cNvSpPr/>
          <p:nvPr/>
        </p:nvSpPr>
        <p:spPr>
          <a:xfrm>
            <a:off x="604837" y="7754422"/>
            <a:ext cx="7934325" cy="3207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77"/>
              </a:lnSpc>
              <a:buNone/>
            </a:pPr>
            <a:r>
              <a:rPr lang="en-US" sz="136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Total NC gender visited = 24 out of 9216</a:t>
            </a:r>
            <a:endParaRPr lang="en-US" sz="136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14812" y="1069062"/>
            <a:ext cx="7887176" cy="9448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721"/>
              </a:lnSpc>
              <a:buNone/>
            </a:pPr>
            <a:r>
              <a:rPr lang="en-US" sz="2976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Mean Monthly Patient satisfaction rate</a:t>
            </a:r>
            <a:endParaRPr lang="en-US" sz="2976" dirty="0"/>
          </a:p>
        </p:txBody>
      </p:sp>
      <p:sp>
        <p:nvSpPr>
          <p:cNvPr id="6" name="Shape 2"/>
          <p:cNvSpPr/>
          <p:nvPr/>
        </p:nvSpPr>
        <p:spPr>
          <a:xfrm>
            <a:off x="6114812" y="2417802"/>
            <a:ext cx="403979" cy="403979"/>
          </a:xfrm>
          <a:prstGeom prst="roundRect">
            <a:avLst>
              <a:gd name="adj" fmla="val 20001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6233398" y="2478048"/>
            <a:ext cx="166688" cy="2834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2"/>
              </a:lnSpc>
              <a:buNone/>
            </a:pPr>
            <a:r>
              <a:rPr lang="en-US" sz="2232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232" dirty="0"/>
          </a:p>
        </p:txBody>
      </p:sp>
      <p:sp>
        <p:nvSpPr>
          <p:cNvPr id="8" name="Text 4"/>
          <p:cNvSpPr/>
          <p:nvPr/>
        </p:nvSpPr>
        <p:spPr>
          <a:xfrm>
            <a:off x="6698337" y="2417802"/>
            <a:ext cx="7303651" cy="2871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62"/>
              </a:lnSpc>
              <a:buNone/>
            </a:pPr>
            <a:r>
              <a:rPr lang="en-US" sz="1414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Key Insights and Trends</a:t>
            </a:r>
            <a:r>
              <a:rPr lang="en-US" sz="1414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</a:t>
            </a:r>
            <a:endParaRPr lang="en-US" sz="1414" dirty="0"/>
          </a:p>
        </p:txBody>
      </p:sp>
      <p:sp>
        <p:nvSpPr>
          <p:cNvPr id="9" name="Text 5"/>
          <p:cNvSpPr/>
          <p:nvPr/>
        </p:nvSpPr>
        <p:spPr>
          <a:xfrm>
            <a:off x="6985516" y="2812613"/>
            <a:ext cx="7016472" cy="861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262"/>
              </a:lnSpc>
              <a:buSzPct val="100000"/>
              <a:buChar char="•"/>
            </a:pPr>
            <a:r>
              <a:rPr lang="en-US" sz="1414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Seasonal Variation</a:t>
            </a:r>
            <a:r>
              <a:rPr lang="en-US" sz="1414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The average satisfaction score shows noticeable variation across different months, indicating potential seasonal influences on patient satisfaction.</a:t>
            </a:r>
            <a:endParaRPr lang="en-US" sz="1414" dirty="0"/>
          </a:p>
        </p:txBody>
      </p:sp>
      <p:sp>
        <p:nvSpPr>
          <p:cNvPr id="10" name="Text 6"/>
          <p:cNvSpPr/>
          <p:nvPr/>
        </p:nvSpPr>
        <p:spPr>
          <a:xfrm>
            <a:off x="6985516" y="3736896"/>
            <a:ext cx="7016472" cy="861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262"/>
              </a:lnSpc>
              <a:buSzPct val="100000"/>
              <a:buChar char="•"/>
            </a:pPr>
            <a:r>
              <a:rPr lang="en-US" sz="1414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Identifying Peaks and Troughs</a:t>
            </a:r>
            <a:r>
              <a:rPr lang="en-US" sz="1414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Specific months exhibit significantly higher or lower satisfaction scores, highlighting periods where patient experience was notably positive or negative.</a:t>
            </a:r>
            <a:endParaRPr lang="en-US" sz="1414" dirty="0"/>
          </a:p>
        </p:txBody>
      </p:sp>
      <p:sp>
        <p:nvSpPr>
          <p:cNvPr id="11" name="Shape 7"/>
          <p:cNvSpPr/>
          <p:nvPr/>
        </p:nvSpPr>
        <p:spPr>
          <a:xfrm>
            <a:off x="6114812" y="4979908"/>
            <a:ext cx="403979" cy="403979"/>
          </a:xfrm>
          <a:prstGeom prst="roundRect">
            <a:avLst>
              <a:gd name="adj" fmla="val 20001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8"/>
          <p:cNvSpPr/>
          <p:nvPr/>
        </p:nvSpPr>
        <p:spPr>
          <a:xfrm>
            <a:off x="6198394" y="5040154"/>
            <a:ext cx="236696" cy="2834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2"/>
              </a:lnSpc>
              <a:buNone/>
            </a:pPr>
            <a:r>
              <a:rPr lang="en-US" sz="2232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232" dirty="0"/>
          </a:p>
        </p:txBody>
      </p:sp>
      <p:sp>
        <p:nvSpPr>
          <p:cNvPr id="13" name="Text 9"/>
          <p:cNvSpPr/>
          <p:nvPr/>
        </p:nvSpPr>
        <p:spPr>
          <a:xfrm>
            <a:off x="6698337" y="4979908"/>
            <a:ext cx="7303651" cy="2871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62"/>
              </a:lnSpc>
              <a:buNone/>
            </a:pPr>
            <a:r>
              <a:rPr lang="en-US" sz="1414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Interpretation of the Data</a:t>
            </a:r>
            <a:r>
              <a:rPr lang="en-US" sz="1414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</a:t>
            </a:r>
            <a:endParaRPr lang="en-US" sz="1414" dirty="0"/>
          </a:p>
        </p:txBody>
      </p:sp>
      <p:sp>
        <p:nvSpPr>
          <p:cNvPr id="14" name="Text 10"/>
          <p:cNvSpPr/>
          <p:nvPr/>
        </p:nvSpPr>
        <p:spPr>
          <a:xfrm>
            <a:off x="6985516" y="5374719"/>
            <a:ext cx="7016472" cy="861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262"/>
              </a:lnSpc>
              <a:buSzPct val="100000"/>
              <a:buChar char="•"/>
            </a:pPr>
            <a:r>
              <a:rPr lang="en-US" sz="1414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Satisfaction Periods</a:t>
            </a:r>
            <a:r>
              <a:rPr lang="en-US" sz="1414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Months with high satisfaction scores could coincide with lower patient volumes, improved staff performance, or successful implementation of new procedures.</a:t>
            </a:r>
            <a:endParaRPr lang="en-US" sz="1414" dirty="0"/>
          </a:p>
        </p:txBody>
      </p:sp>
      <p:sp>
        <p:nvSpPr>
          <p:cNvPr id="15" name="Text 11"/>
          <p:cNvSpPr/>
          <p:nvPr/>
        </p:nvSpPr>
        <p:spPr>
          <a:xfrm>
            <a:off x="6985516" y="6299002"/>
            <a:ext cx="7016472" cy="861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262"/>
              </a:lnSpc>
              <a:buSzPct val="100000"/>
              <a:buChar char="•"/>
            </a:pPr>
            <a:r>
              <a:rPr lang="en-US" sz="1414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Low Satisfaction Periods</a:t>
            </a:r>
            <a:r>
              <a:rPr lang="en-US" sz="1414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Months with lower satisfaction scores may suggest higher patient loads, longer wait times, or other operational challenges that negatively impact patient experience.</a:t>
            </a:r>
            <a:endParaRPr lang="en-US" sz="141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836938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5524" y="571857"/>
            <a:ext cx="11959233" cy="66971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35524" y="7580948"/>
            <a:ext cx="5473303" cy="6841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87"/>
              </a:lnSpc>
              <a:buNone/>
            </a:pPr>
            <a:endParaRPr lang="en-US" sz="431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75680" y="992981"/>
            <a:ext cx="7792641" cy="10160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001"/>
              </a:lnSpc>
              <a:buNone/>
            </a:pPr>
            <a:r>
              <a:rPr lang="en-US" sz="3201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Mean Monthly Patient Wait-Time</a:t>
            </a:r>
            <a:endParaRPr lang="en-US" sz="3201" dirty="0"/>
          </a:p>
        </p:txBody>
      </p:sp>
      <p:sp>
        <p:nvSpPr>
          <p:cNvPr id="6" name="Shape 2"/>
          <p:cNvSpPr/>
          <p:nvPr/>
        </p:nvSpPr>
        <p:spPr>
          <a:xfrm>
            <a:off x="675680" y="2443401"/>
            <a:ext cx="434340" cy="434340"/>
          </a:xfrm>
          <a:prstGeom prst="roundRect">
            <a:avLst>
              <a:gd name="adj" fmla="val 2000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803196" y="2508171"/>
            <a:ext cx="179308" cy="304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1303020" y="2443401"/>
            <a:ext cx="7165300" cy="3089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32"/>
              </a:lnSpc>
              <a:buNone/>
            </a:pPr>
            <a:r>
              <a:rPr lang="en-US" sz="152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Key Insights and Trends</a:t>
            </a:r>
            <a:r>
              <a:rPr lang="en-US" sz="152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</a:t>
            </a:r>
            <a:endParaRPr lang="en-US" sz="1520" dirty="0"/>
          </a:p>
        </p:txBody>
      </p:sp>
      <p:sp>
        <p:nvSpPr>
          <p:cNvPr id="9" name="Text 5"/>
          <p:cNvSpPr/>
          <p:nvPr/>
        </p:nvSpPr>
        <p:spPr>
          <a:xfrm>
            <a:off x="1611749" y="2868097"/>
            <a:ext cx="6856571" cy="6179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432"/>
              </a:lnSpc>
              <a:buSzPct val="100000"/>
              <a:buChar char="•"/>
            </a:pPr>
            <a:r>
              <a:rPr lang="en-US" sz="152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Trend Analysis</a:t>
            </a:r>
            <a:r>
              <a:rPr lang="en-US" sz="152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The average wait time varies month-to-month, reflecting the dynamic nature of ER operations and patient flow.</a:t>
            </a:r>
            <a:endParaRPr lang="en-US" sz="1520" dirty="0"/>
          </a:p>
        </p:txBody>
      </p:sp>
      <p:sp>
        <p:nvSpPr>
          <p:cNvPr id="10" name="Text 6"/>
          <p:cNvSpPr/>
          <p:nvPr/>
        </p:nvSpPr>
        <p:spPr>
          <a:xfrm>
            <a:off x="1611749" y="3553539"/>
            <a:ext cx="6856571" cy="9269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432"/>
              </a:lnSpc>
              <a:buSzPct val="100000"/>
              <a:buChar char="•"/>
            </a:pPr>
            <a:r>
              <a:rPr lang="en-US" sz="152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Critical Periods</a:t>
            </a:r>
            <a:r>
              <a:rPr lang="en-US" sz="152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Certain months have significantly longer wait times, indicating potential bottlenecks or inefficiencies in the ER process during those periods.</a:t>
            </a:r>
            <a:endParaRPr lang="en-US" sz="1520" dirty="0"/>
          </a:p>
        </p:txBody>
      </p:sp>
      <p:sp>
        <p:nvSpPr>
          <p:cNvPr id="11" name="Shape 7"/>
          <p:cNvSpPr/>
          <p:nvPr/>
        </p:nvSpPr>
        <p:spPr>
          <a:xfrm>
            <a:off x="675680" y="4890611"/>
            <a:ext cx="434340" cy="434340"/>
          </a:xfrm>
          <a:prstGeom prst="roundRect">
            <a:avLst>
              <a:gd name="adj" fmla="val 2000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8"/>
          <p:cNvSpPr/>
          <p:nvPr/>
        </p:nvSpPr>
        <p:spPr>
          <a:xfrm>
            <a:off x="765572" y="4955381"/>
            <a:ext cx="254556" cy="304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9"/>
          <p:cNvSpPr/>
          <p:nvPr/>
        </p:nvSpPr>
        <p:spPr>
          <a:xfrm>
            <a:off x="1303020" y="4890611"/>
            <a:ext cx="7165300" cy="3089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32"/>
              </a:lnSpc>
              <a:buNone/>
            </a:pPr>
            <a:r>
              <a:rPr lang="en-US" sz="152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Interpretation of the Data</a:t>
            </a:r>
            <a:r>
              <a:rPr lang="en-US" sz="152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</a:t>
            </a:r>
            <a:endParaRPr lang="en-US" sz="1520" dirty="0"/>
          </a:p>
        </p:txBody>
      </p:sp>
      <p:sp>
        <p:nvSpPr>
          <p:cNvPr id="14" name="Text 10"/>
          <p:cNvSpPr/>
          <p:nvPr/>
        </p:nvSpPr>
        <p:spPr>
          <a:xfrm>
            <a:off x="1611749" y="5315307"/>
            <a:ext cx="6856571" cy="9269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432"/>
              </a:lnSpc>
              <a:buSzPct val="100000"/>
              <a:buChar char="•"/>
            </a:pPr>
            <a:r>
              <a:rPr lang="en-US" sz="152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Operational Efficiency</a:t>
            </a:r>
            <a:r>
              <a:rPr lang="en-US" sz="152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Months with shorter wait times may reflect periods of improved operational efficiency, effective staff management, or lower patient volumes.</a:t>
            </a:r>
            <a:endParaRPr lang="en-US" sz="1520" dirty="0"/>
          </a:p>
        </p:txBody>
      </p:sp>
      <p:sp>
        <p:nvSpPr>
          <p:cNvPr id="15" name="Text 11"/>
          <p:cNvSpPr/>
          <p:nvPr/>
        </p:nvSpPr>
        <p:spPr>
          <a:xfrm>
            <a:off x="1611749" y="6309717"/>
            <a:ext cx="6856571" cy="9269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432"/>
              </a:lnSpc>
              <a:buSzPct val="100000"/>
              <a:buChar char="•"/>
            </a:pPr>
            <a:r>
              <a:rPr lang="en-US" sz="152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Areas for Improvement</a:t>
            </a:r>
            <a:r>
              <a:rPr lang="en-US" sz="152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Longer wait times in specific months suggest areas where the ER can focus efforts to improve patient throughput and reduce waiting periods.</a:t>
            </a:r>
            <a:endParaRPr lang="en-US" sz="152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567023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794" y="651153"/>
            <a:ext cx="12972812" cy="726471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83" y="0"/>
            <a:ext cx="14630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1698546"/>
            <a:ext cx="7903726" cy="4872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37"/>
              </a:lnSpc>
              <a:buNone/>
            </a:pPr>
            <a:r>
              <a:rPr lang="en-US" sz="3069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Patient Distribution by Age groups</a:t>
            </a:r>
            <a:endParaRPr lang="en-US" sz="3069" dirty="0"/>
          </a:p>
        </p:txBody>
      </p:sp>
      <p:sp>
        <p:nvSpPr>
          <p:cNvPr id="6" name="Shape 2"/>
          <p:cNvSpPr/>
          <p:nvPr/>
        </p:nvSpPr>
        <p:spPr>
          <a:xfrm>
            <a:off x="864037" y="2741057"/>
            <a:ext cx="555427" cy="555427"/>
          </a:xfrm>
          <a:prstGeom prst="roundRect">
            <a:avLst>
              <a:gd name="adj" fmla="val 20003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1027152" y="2823805"/>
            <a:ext cx="229195" cy="3898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69"/>
              </a:lnSpc>
              <a:buNone/>
            </a:pPr>
            <a:r>
              <a:rPr lang="en-US" sz="3069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3069" dirty="0"/>
          </a:p>
        </p:txBody>
      </p:sp>
      <p:sp>
        <p:nvSpPr>
          <p:cNvPr id="8" name="Text 4"/>
          <p:cNvSpPr/>
          <p:nvPr/>
        </p:nvSpPr>
        <p:spPr>
          <a:xfrm>
            <a:off x="1666280" y="2741057"/>
            <a:ext cx="5525572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Key Insights and Trends</a:t>
            </a:r>
            <a:r>
              <a:rPr lang="en-US" sz="1944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</a:t>
            </a:r>
            <a:endParaRPr lang="en-US" sz="1944" dirty="0"/>
          </a:p>
        </p:txBody>
      </p:sp>
      <p:sp>
        <p:nvSpPr>
          <p:cNvPr id="9" name="Text 5"/>
          <p:cNvSpPr/>
          <p:nvPr/>
        </p:nvSpPr>
        <p:spPr>
          <a:xfrm>
            <a:off x="2061210" y="3284220"/>
            <a:ext cx="513064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110"/>
              </a:lnSpc>
              <a:buSzPct val="100000"/>
              <a:buChar char="•"/>
            </a:pPr>
            <a:r>
              <a:rPr lang="en-US" sz="1944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Trend Analysis</a:t>
            </a:r>
            <a:r>
              <a:rPr lang="en-US" sz="1944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The area chart shows the average wait times over time, highlighting periods of increased or decreased wait times.</a:t>
            </a:r>
            <a:endParaRPr lang="en-US" sz="1944" dirty="0"/>
          </a:p>
        </p:txBody>
      </p:sp>
      <p:sp>
        <p:nvSpPr>
          <p:cNvPr id="10" name="Text 6"/>
          <p:cNvSpPr/>
          <p:nvPr/>
        </p:nvSpPr>
        <p:spPr>
          <a:xfrm>
            <a:off x="2061210" y="4950738"/>
            <a:ext cx="513064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110"/>
              </a:lnSpc>
              <a:buSzPct val="100000"/>
              <a:buChar char="•"/>
            </a:pPr>
            <a:r>
              <a:rPr lang="en-US" sz="1944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Identifying Peaks</a:t>
            </a:r>
            <a:r>
              <a:rPr lang="en-US" sz="1944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Specific periods with high wait times are easily identifiable, indicating potential inefficiencies or high patient volumes.</a:t>
            </a:r>
            <a:endParaRPr lang="en-US" sz="1944" dirty="0"/>
          </a:p>
        </p:txBody>
      </p:sp>
      <p:sp>
        <p:nvSpPr>
          <p:cNvPr id="11" name="Shape 7"/>
          <p:cNvSpPr/>
          <p:nvPr/>
        </p:nvSpPr>
        <p:spPr>
          <a:xfrm>
            <a:off x="7438668" y="2741057"/>
            <a:ext cx="555427" cy="555427"/>
          </a:xfrm>
          <a:prstGeom prst="roundRect">
            <a:avLst>
              <a:gd name="adj" fmla="val 20003"/>
            </a:avLst>
          </a:prstGeom>
          <a:solidFill>
            <a:srgbClr val="740B0B"/>
          </a:solidFill>
          <a:ln w="1524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8"/>
          <p:cNvSpPr/>
          <p:nvPr/>
        </p:nvSpPr>
        <p:spPr>
          <a:xfrm>
            <a:off x="7553682" y="2823805"/>
            <a:ext cx="325398" cy="3898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69"/>
              </a:lnSpc>
              <a:buNone/>
            </a:pPr>
            <a:r>
              <a:rPr lang="en-US" sz="3069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3069" dirty="0"/>
          </a:p>
        </p:txBody>
      </p:sp>
      <p:sp>
        <p:nvSpPr>
          <p:cNvPr id="13" name="Text 9"/>
          <p:cNvSpPr/>
          <p:nvPr/>
        </p:nvSpPr>
        <p:spPr>
          <a:xfrm>
            <a:off x="8240911" y="2741057"/>
            <a:ext cx="5525572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Interpretation of the Data</a:t>
            </a:r>
            <a:r>
              <a:rPr lang="en-US" sz="1944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</a:t>
            </a:r>
            <a:endParaRPr lang="en-US" sz="1944" dirty="0"/>
          </a:p>
        </p:txBody>
      </p:sp>
      <p:sp>
        <p:nvSpPr>
          <p:cNvPr id="14" name="Text 10"/>
          <p:cNvSpPr/>
          <p:nvPr/>
        </p:nvSpPr>
        <p:spPr>
          <a:xfrm>
            <a:off x="8635841" y="3284220"/>
            <a:ext cx="513064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110"/>
              </a:lnSpc>
              <a:buSzPct val="100000"/>
              <a:buChar char="•"/>
            </a:pPr>
            <a:r>
              <a:rPr lang="en-US" sz="1944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Operational Efficiency</a:t>
            </a:r>
            <a:r>
              <a:rPr lang="en-US" sz="1944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Decreased wait times in certain periods suggest improved operational efficiency and effective patient flow management.</a:t>
            </a:r>
            <a:endParaRPr lang="en-US" sz="1944" dirty="0"/>
          </a:p>
        </p:txBody>
      </p:sp>
      <p:sp>
        <p:nvSpPr>
          <p:cNvPr id="15" name="Text 11"/>
          <p:cNvSpPr/>
          <p:nvPr/>
        </p:nvSpPr>
        <p:spPr>
          <a:xfrm>
            <a:off x="8635841" y="4950738"/>
            <a:ext cx="513064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110"/>
              </a:lnSpc>
              <a:buSzPct val="100000"/>
              <a:buChar char="•"/>
            </a:pPr>
            <a:r>
              <a:rPr lang="en-US" sz="1944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Areas for Improvement</a:t>
            </a:r>
            <a:r>
              <a:rPr lang="en-US" sz="1944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Periods with high wait times indicate areas where the ER can focus efforts to reduce waiting periods and enhance patient experience.</a:t>
            </a:r>
            <a:endParaRPr lang="en-US" sz="1944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0210" y="1075849"/>
            <a:ext cx="7683579" cy="10979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323"/>
              </a:lnSpc>
              <a:buNone/>
            </a:pPr>
            <a:r>
              <a:rPr lang="en-US" sz="3459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Mean Hourly Patient Wait-Time</a:t>
            </a:r>
            <a:endParaRPr lang="en-US" sz="3459" dirty="0"/>
          </a:p>
        </p:txBody>
      </p:sp>
      <p:sp>
        <p:nvSpPr>
          <p:cNvPr id="6" name="Shape 2"/>
          <p:cNvSpPr/>
          <p:nvPr/>
        </p:nvSpPr>
        <p:spPr>
          <a:xfrm>
            <a:off x="730210" y="2643188"/>
            <a:ext cx="469344" cy="469344"/>
          </a:xfrm>
          <a:prstGeom prst="roundRect">
            <a:avLst>
              <a:gd name="adj" fmla="val 2000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867966" y="2713077"/>
            <a:ext cx="193715" cy="3294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94"/>
              </a:lnSpc>
              <a:buNone/>
            </a:pPr>
            <a:r>
              <a:rPr lang="en-US" sz="259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594" dirty="0"/>
          </a:p>
        </p:txBody>
      </p:sp>
      <p:sp>
        <p:nvSpPr>
          <p:cNvPr id="8" name="Text 4"/>
          <p:cNvSpPr/>
          <p:nvPr/>
        </p:nvSpPr>
        <p:spPr>
          <a:xfrm>
            <a:off x="1408152" y="2643188"/>
            <a:ext cx="7005638" cy="333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9"/>
              </a:lnSpc>
              <a:buNone/>
            </a:pPr>
            <a:r>
              <a:rPr lang="en-US" sz="1643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Key Insights and Trends</a:t>
            </a:r>
            <a:r>
              <a:rPr lang="en-US" sz="1643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</a:t>
            </a:r>
            <a:endParaRPr lang="en-US" sz="1643" dirty="0"/>
          </a:p>
        </p:txBody>
      </p:sp>
      <p:sp>
        <p:nvSpPr>
          <p:cNvPr id="9" name="Text 5"/>
          <p:cNvSpPr/>
          <p:nvPr/>
        </p:nvSpPr>
        <p:spPr>
          <a:xfrm>
            <a:off x="1741765" y="3102054"/>
            <a:ext cx="6672024" cy="6674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629"/>
              </a:lnSpc>
              <a:buSzPct val="100000"/>
              <a:buChar char="•"/>
            </a:pPr>
            <a:r>
              <a:rPr lang="en-US" sz="1643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Density of Visits</a:t>
            </a:r>
            <a:r>
              <a:rPr lang="en-US" sz="1643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The heat map highlights areas with the highest concentration of patient visits, showing peak times and zones.</a:t>
            </a:r>
            <a:endParaRPr lang="en-US" sz="1643" dirty="0"/>
          </a:p>
        </p:txBody>
      </p:sp>
      <p:sp>
        <p:nvSpPr>
          <p:cNvPr id="10" name="Text 6"/>
          <p:cNvSpPr/>
          <p:nvPr/>
        </p:nvSpPr>
        <p:spPr>
          <a:xfrm>
            <a:off x="1741765" y="3842504"/>
            <a:ext cx="6672024" cy="6674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629"/>
              </a:lnSpc>
              <a:buSzPct val="100000"/>
              <a:buChar char="•"/>
            </a:pPr>
            <a:r>
              <a:rPr lang="en-US" sz="1643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Utilization Trends</a:t>
            </a:r>
            <a:r>
              <a:rPr lang="en-US" sz="1643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Identifies patterns of ER utilization, indicating when and where the ER is most and least busy.</a:t>
            </a:r>
            <a:endParaRPr lang="en-US" sz="1643" dirty="0"/>
          </a:p>
        </p:txBody>
      </p:sp>
      <p:sp>
        <p:nvSpPr>
          <p:cNvPr id="11" name="Shape 7"/>
          <p:cNvSpPr/>
          <p:nvPr/>
        </p:nvSpPr>
        <p:spPr>
          <a:xfrm>
            <a:off x="730210" y="4953238"/>
            <a:ext cx="469344" cy="469344"/>
          </a:xfrm>
          <a:prstGeom prst="roundRect">
            <a:avLst>
              <a:gd name="adj" fmla="val 20004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8"/>
          <p:cNvSpPr/>
          <p:nvPr/>
        </p:nvSpPr>
        <p:spPr>
          <a:xfrm>
            <a:off x="827365" y="5023128"/>
            <a:ext cx="275034" cy="3294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94"/>
              </a:lnSpc>
              <a:buNone/>
            </a:pPr>
            <a:r>
              <a:rPr lang="en-US" sz="259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594" dirty="0"/>
          </a:p>
        </p:txBody>
      </p:sp>
      <p:sp>
        <p:nvSpPr>
          <p:cNvPr id="13" name="Text 9"/>
          <p:cNvSpPr/>
          <p:nvPr/>
        </p:nvSpPr>
        <p:spPr>
          <a:xfrm>
            <a:off x="1408152" y="4953238"/>
            <a:ext cx="7005638" cy="333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9"/>
              </a:lnSpc>
              <a:buNone/>
            </a:pPr>
            <a:r>
              <a:rPr lang="en-US" sz="1643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Interpretation of the Data</a:t>
            </a:r>
            <a:r>
              <a:rPr lang="en-US" sz="1643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</a:t>
            </a:r>
            <a:endParaRPr lang="en-US" sz="1643" dirty="0"/>
          </a:p>
        </p:txBody>
      </p:sp>
      <p:sp>
        <p:nvSpPr>
          <p:cNvPr id="14" name="Text 10"/>
          <p:cNvSpPr/>
          <p:nvPr/>
        </p:nvSpPr>
        <p:spPr>
          <a:xfrm>
            <a:off x="1741765" y="5412105"/>
            <a:ext cx="6672024" cy="6674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629"/>
              </a:lnSpc>
              <a:buSzPct val="100000"/>
              <a:buChar char="•"/>
            </a:pPr>
            <a:r>
              <a:rPr lang="en-US" sz="1643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Resource Allocation</a:t>
            </a:r>
            <a:r>
              <a:rPr lang="en-US" sz="1643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High-density periods may require increased staffing and resources to manage patient flow efficiently.</a:t>
            </a:r>
            <a:endParaRPr lang="en-US" sz="1643" dirty="0"/>
          </a:p>
        </p:txBody>
      </p:sp>
      <p:sp>
        <p:nvSpPr>
          <p:cNvPr id="15" name="Text 11"/>
          <p:cNvSpPr/>
          <p:nvPr/>
        </p:nvSpPr>
        <p:spPr>
          <a:xfrm>
            <a:off x="1741765" y="6152555"/>
            <a:ext cx="6672024" cy="10011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629"/>
              </a:lnSpc>
              <a:buSzPct val="100000"/>
              <a:buChar char="•"/>
            </a:pPr>
            <a:r>
              <a:rPr lang="en-US" sz="1643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Operational Efficiency</a:t>
            </a:r>
            <a:r>
              <a:rPr lang="en-US" sz="1643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Low-density areas indicate times when the ER is less utilized, presenting opportunities to optimize staffing and resources.</a:t>
            </a:r>
            <a:endParaRPr lang="en-US" sz="1643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908</Words>
  <Application>Microsoft Office PowerPoint</Application>
  <PresentationFormat>Custom</PresentationFormat>
  <Paragraphs>107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Dela Gothic One</vt:lpstr>
      <vt:lpstr>DM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Joyson Prince</cp:lastModifiedBy>
  <cp:revision>3</cp:revision>
  <dcterms:created xsi:type="dcterms:W3CDTF">2024-07-01T21:03:03Z</dcterms:created>
  <dcterms:modified xsi:type="dcterms:W3CDTF">2024-07-01T21:19:50Z</dcterms:modified>
</cp:coreProperties>
</file>